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91" r:id="rId3"/>
    <p:sldId id="262" r:id="rId4"/>
    <p:sldId id="279" r:id="rId5"/>
    <p:sldId id="319" r:id="rId6"/>
    <p:sldId id="318" r:id="rId7"/>
    <p:sldId id="257" r:id="rId8"/>
    <p:sldId id="258" r:id="rId9"/>
    <p:sldId id="317" r:id="rId10"/>
    <p:sldId id="297" r:id="rId11"/>
    <p:sldId id="298" r:id="rId12"/>
    <p:sldId id="328" r:id="rId13"/>
    <p:sldId id="278" r:id="rId14"/>
    <p:sldId id="320" r:id="rId15"/>
    <p:sldId id="330" r:id="rId16"/>
    <p:sldId id="321" r:id="rId17"/>
    <p:sldId id="323" r:id="rId18"/>
    <p:sldId id="283" r:id="rId19"/>
    <p:sldId id="325" r:id="rId20"/>
    <p:sldId id="326" r:id="rId21"/>
    <p:sldId id="331" r:id="rId22"/>
    <p:sldId id="322" r:id="rId23"/>
    <p:sldId id="316" r:id="rId24"/>
    <p:sldId id="327" r:id="rId25"/>
    <p:sldId id="329" r:id="rId26"/>
    <p:sldId id="332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BD507-C948-4A65-859D-977864EEBA69}" v="79" dt="2019-10-24T10:20:52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2473" autoAdjust="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\global\gbldata\SURGERY%20RESIDENCY%20ADMINISTRATION\ABSITE\percentiles%20run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2020 Absite</a:t>
            </a:r>
            <a:r>
              <a:rPr lang="en-US" baseline="0"/>
              <a:t> Percentiles</a:t>
            </a:r>
            <a:endParaRPr lang="en-US"/>
          </a:p>
        </c:rich>
      </c:tx>
      <c:layout>
        <c:manualLayout>
          <c:xMode val="edge"/>
          <c:yMode val="edge"/>
          <c:x val="0.27801187018344325"/>
          <c:y val="4.03608835029179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08573928258968"/>
          <c:y val="0.21795166229221347"/>
          <c:w val="0.82446981627296589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Sheet1!$C$2:$C$20</c:f>
              <c:numCache>
                <c:formatCode>General</c:formatCode>
                <c:ptCount val="19"/>
                <c:pt idx="0">
                  <c:v>98</c:v>
                </c:pt>
                <c:pt idx="1">
                  <c:v>96</c:v>
                </c:pt>
                <c:pt idx="2">
                  <c:v>95</c:v>
                </c:pt>
                <c:pt idx="3">
                  <c:v>88</c:v>
                </c:pt>
                <c:pt idx="4">
                  <c:v>87</c:v>
                </c:pt>
                <c:pt idx="5">
                  <c:v>84</c:v>
                </c:pt>
                <c:pt idx="6">
                  <c:v>55</c:v>
                </c:pt>
                <c:pt idx="7">
                  <c:v>42</c:v>
                </c:pt>
                <c:pt idx="8">
                  <c:v>36</c:v>
                </c:pt>
                <c:pt idx="9">
                  <c:v>35</c:v>
                </c:pt>
                <c:pt idx="10">
                  <c:v>32</c:v>
                </c:pt>
                <c:pt idx="11">
                  <c:v>28</c:v>
                </c:pt>
                <c:pt idx="12">
                  <c:v>26</c:v>
                </c:pt>
                <c:pt idx="13">
                  <c:v>25</c:v>
                </c:pt>
                <c:pt idx="14">
                  <c:v>7</c:v>
                </c:pt>
                <c:pt idx="1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D4-46A3-9ADE-605441F66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771552"/>
        <c:axId val="446773904"/>
      </c:barChart>
      <c:catAx>
        <c:axId val="446771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46773904"/>
        <c:crosses val="autoZero"/>
        <c:auto val="1"/>
        <c:lblAlgn val="ctr"/>
        <c:lblOffset val="100"/>
        <c:noMultiLvlLbl val="0"/>
      </c:catAx>
      <c:valAx>
        <c:axId val="44677390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44677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2021 </a:t>
            </a:r>
            <a:r>
              <a:rPr lang="en-US" sz="1800" b="1" dirty="0" err="1"/>
              <a:t>Absite</a:t>
            </a:r>
            <a:r>
              <a:rPr lang="en-US" sz="1800" b="1" dirty="0"/>
              <a:t> Percentiles</a:t>
            </a:r>
          </a:p>
        </c:rich>
      </c:tx>
      <c:layout>
        <c:manualLayout>
          <c:xMode val="edge"/>
          <c:yMode val="edge"/>
          <c:x val="0.3075693350831146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5000081174198643"/>
          <c:w val="0.89019685039370078"/>
          <c:h val="0.75848300073690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Sheet1!$D$2:$D$16</c:f>
              <c:numCache>
                <c:formatCode>General</c:formatCode>
                <c:ptCount val="15"/>
                <c:pt idx="0">
                  <c:v>96</c:v>
                </c:pt>
                <c:pt idx="1">
                  <c:v>68</c:v>
                </c:pt>
                <c:pt idx="2">
                  <c:v>59</c:v>
                </c:pt>
                <c:pt idx="3">
                  <c:v>57</c:v>
                </c:pt>
                <c:pt idx="4">
                  <c:v>52</c:v>
                </c:pt>
                <c:pt idx="5">
                  <c:v>47</c:v>
                </c:pt>
                <c:pt idx="6">
                  <c:v>42</c:v>
                </c:pt>
                <c:pt idx="7">
                  <c:v>41</c:v>
                </c:pt>
                <c:pt idx="8">
                  <c:v>40</c:v>
                </c:pt>
                <c:pt idx="9">
                  <c:v>29</c:v>
                </c:pt>
                <c:pt idx="10">
                  <c:v>29</c:v>
                </c:pt>
                <c:pt idx="11">
                  <c:v>26</c:v>
                </c:pt>
                <c:pt idx="12">
                  <c:v>12</c:v>
                </c:pt>
                <c:pt idx="13">
                  <c:v>11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9-47B9-9D0B-34D7E8ADA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772336"/>
        <c:axId val="446772728"/>
      </c:barChart>
      <c:catAx>
        <c:axId val="446772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72728"/>
        <c:crosses val="autoZero"/>
        <c:auto val="1"/>
        <c:lblAlgn val="ctr"/>
        <c:lblOffset val="100"/>
        <c:noMultiLvlLbl val="0"/>
      </c:catAx>
      <c:valAx>
        <c:axId val="44677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7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43285214348206E-2"/>
          <c:y val="5.1400554097404488E-2"/>
          <c:w val="0.7061657917760280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Sheet1!$C$16:$C$18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0-42E1-8741-DEF0234C87C3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 2013-2014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Sheet1!$D$16:$D$18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50-42E1-8741-DEF0234C87C3}"/>
            </c:ext>
          </c:extLst>
        </c:ser>
        <c:ser>
          <c:idx val="2"/>
          <c:order val="2"/>
          <c:tx>
            <c:strRef>
              <c:f>Sheet1!$E$15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Sheet1!$E$16:$E$18</c:f>
              <c:numCache>
                <c:formatCode>General</c:formatCode>
                <c:ptCount val="3"/>
                <c:pt idx="0">
                  <c:v>0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50-42E1-8741-DEF0234C87C3}"/>
            </c:ext>
          </c:extLst>
        </c:ser>
        <c:ser>
          <c:idx val="3"/>
          <c:order val="3"/>
          <c:tx>
            <c:strRef>
              <c:f>Sheet1!$F$15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Sheet1!$F$16:$F$18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50-42E1-8741-DEF0234C87C3}"/>
            </c:ext>
          </c:extLst>
        </c:ser>
        <c:ser>
          <c:idx val="4"/>
          <c:order val="4"/>
          <c:tx>
            <c:strRef>
              <c:f>Sheet1!$G$15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Sheet1!$G$16:$G$18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50-42E1-8741-DEF0234C87C3}"/>
            </c:ext>
          </c:extLst>
        </c:ser>
        <c:ser>
          <c:idx val="5"/>
          <c:order val="5"/>
          <c:tx>
            <c:strRef>
              <c:f>Sheet1!$H$15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Sheet1!$H$16:$H$18</c:f>
              <c:numCache>
                <c:formatCode>General</c:formatCode>
                <c:ptCount val="3"/>
                <c:pt idx="0">
                  <c:v>8</c:v>
                </c:pt>
                <c:pt idx="1">
                  <c:v>30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50-42E1-8741-DEF0234C87C3}"/>
            </c:ext>
          </c:extLst>
        </c:ser>
        <c:ser>
          <c:idx val="6"/>
          <c:order val="6"/>
          <c:tx>
            <c:strRef>
              <c:f>Sheet1!$I$15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Sheet1!$I$16:$I$18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03-400A-99CE-84C98DD3C7D5}"/>
            </c:ext>
          </c:extLst>
        </c:ser>
        <c:ser>
          <c:idx val="7"/>
          <c:order val="7"/>
          <c:tx>
            <c:strRef>
              <c:f>Sheet1!$J$15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Sheet1!$J$16:$J$18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C-4EDA-AEC7-3B7AC912DBB5}"/>
            </c:ext>
          </c:extLst>
        </c:ser>
        <c:ser>
          <c:idx val="8"/>
          <c:order val="8"/>
          <c:tx>
            <c:strRef>
              <c:f>Sheet1!$K$15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Sheet1!$K$16:$K$18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02-4B2F-9264-6F56DEC61426}"/>
            </c:ext>
          </c:extLst>
        </c:ser>
        <c:ser>
          <c:idx val="9"/>
          <c:order val="9"/>
          <c:tx>
            <c:strRef>
              <c:f>Sheet1!$L$15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cat>
            <c:strRef>
              <c:f>Sheet1!$B$16:$B$18</c:f>
              <c:strCache>
                <c:ptCount val="3"/>
                <c:pt idx="0">
                  <c:v>PMID</c:v>
                </c:pt>
                <c:pt idx="1">
                  <c:v>Presentations</c:v>
                </c:pt>
                <c:pt idx="2">
                  <c:v># Residents</c:v>
                </c:pt>
              </c:strCache>
            </c:strRef>
          </c:cat>
          <c:val>
            <c:numRef>
              <c:f>Sheet1!$L$16:$L$18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774296"/>
        <c:axId val="446773512"/>
      </c:barChart>
      <c:catAx>
        <c:axId val="446774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6773512"/>
        <c:crosses val="autoZero"/>
        <c:auto val="1"/>
        <c:lblAlgn val="ctr"/>
        <c:lblOffset val="100"/>
        <c:noMultiLvlLbl val="0"/>
      </c:catAx>
      <c:valAx>
        <c:axId val="44677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774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Sheet1!$U$6</c:f>
              <c:strCache>
                <c:ptCount val="1"/>
                <c:pt idx="0">
                  <c:v> 2013-2014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Sheet1!$V$6:$W$6</c:f>
              <c:numCache>
                <c:formatCode>General</c:formatCode>
                <c:ptCount val="2"/>
                <c:pt idx="0">
                  <c:v>10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C-4EA7-B703-4BF5D9E1DC73}"/>
            </c:ext>
          </c:extLst>
        </c:ser>
        <c:ser>
          <c:idx val="1"/>
          <c:order val="1"/>
          <c:tx>
            <c:strRef>
              <c:f>Sheet1!$U$7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Sheet1!$V$7:$W$7</c:f>
              <c:numCache>
                <c:formatCode>General</c:formatCode>
                <c:ptCount val="2"/>
                <c:pt idx="0">
                  <c:v>11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8C-4EA7-B703-4BF5D9E1DC73}"/>
            </c:ext>
          </c:extLst>
        </c:ser>
        <c:ser>
          <c:idx val="2"/>
          <c:order val="2"/>
          <c:tx>
            <c:strRef>
              <c:f>Sheet1!$U$8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Sheet1!$V$8:$W$8</c:f>
              <c:numCache>
                <c:formatCode>General</c:formatCode>
                <c:ptCount val="2"/>
                <c:pt idx="0">
                  <c:v>11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8C-4EA7-B703-4BF5D9E1DC73}"/>
            </c:ext>
          </c:extLst>
        </c:ser>
        <c:ser>
          <c:idx val="3"/>
          <c:order val="3"/>
          <c:tx>
            <c:strRef>
              <c:f>Sheet1!$U$9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Sheet1!$V$9:$W$9</c:f>
              <c:numCache>
                <c:formatCode>General</c:formatCode>
                <c:ptCount val="2"/>
                <c:pt idx="0">
                  <c:v>18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8C-4EA7-B703-4BF5D9E1DC73}"/>
            </c:ext>
          </c:extLst>
        </c:ser>
        <c:ser>
          <c:idx val="4"/>
          <c:order val="4"/>
          <c:tx>
            <c:strRef>
              <c:f>Sheet1!$U$10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Sheet1!$V$10:$W$10</c:f>
              <c:numCache>
                <c:formatCode>General</c:formatCode>
                <c:ptCount val="2"/>
                <c:pt idx="0">
                  <c:v>23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8C-4EA7-B703-4BF5D9E1DC73}"/>
            </c:ext>
          </c:extLst>
        </c:ser>
        <c:ser>
          <c:idx val="5"/>
          <c:order val="5"/>
          <c:tx>
            <c:strRef>
              <c:f>Sheet1!$U$11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Sheet1!$V$11:$W$11</c:f>
              <c:numCache>
                <c:formatCode>General</c:formatCode>
                <c:ptCount val="2"/>
                <c:pt idx="0">
                  <c:v>32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2-4F1A-81C5-44096025A69D}"/>
            </c:ext>
          </c:extLst>
        </c:ser>
        <c:ser>
          <c:idx val="6"/>
          <c:order val="6"/>
          <c:tx>
            <c:strRef>
              <c:f>Sheet1!$U$12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Sheet1!$V$12:$W$12</c:f>
              <c:numCache>
                <c:formatCode>General</c:formatCode>
                <c:ptCount val="2"/>
                <c:pt idx="0">
                  <c:v>27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E4-4F39-9D32-B4C6A434F0E0}"/>
            </c:ext>
          </c:extLst>
        </c:ser>
        <c:ser>
          <c:idx val="7"/>
          <c:order val="7"/>
          <c:tx>
            <c:strRef>
              <c:f>Sheet1!$U$13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Sheet1!$V$13:$W$13</c:f>
              <c:numCache>
                <c:formatCode>General</c:formatCode>
                <c:ptCount val="2"/>
                <c:pt idx="0">
                  <c:v>35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F3-4FAD-BA11-26EE4B72EB9E}"/>
            </c:ext>
          </c:extLst>
        </c:ser>
        <c:ser>
          <c:idx val="8"/>
          <c:order val="8"/>
          <c:tx>
            <c:strRef>
              <c:f>Sheet1!$U$14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cat>
            <c:strRef>
              <c:f>Sheet1!$V$4:$W$5</c:f>
              <c:strCache>
                <c:ptCount val="2"/>
                <c:pt idx="0">
                  <c:v>PMID</c:v>
                </c:pt>
                <c:pt idx="1">
                  <c:v>Presentations</c:v>
                </c:pt>
              </c:strCache>
            </c:strRef>
          </c:cat>
          <c:val>
            <c:numRef>
              <c:f>Sheet1!$V$14:$W$14</c:f>
              <c:numCache>
                <c:formatCode>General</c:formatCode>
                <c:ptCount val="2"/>
                <c:pt idx="0">
                  <c:v>26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052728"/>
        <c:axId val="447769296"/>
      </c:barChart>
      <c:catAx>
        <c:axId val="343052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7769296"/>
        <c:crosses val="autoZero"/>
        <c:auto val="1"/>
        <c:lblAlgn val="ctr"/>
        <c:lblOffset val="100"/>
        <c:noMultiLvlLbl val="0"/>
      </c:catAx>
      <c:valAx>
        <c:axId val="44776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052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A63A4-C4AE-4F0A-BCCA-72C4FBCA733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3ED79C-3C1B-4622-8D0F-F35101D9B911}">
      <dgm:prSet/>
      <dgm:spPr/>
      <dgm:t>
        <a:bodyPr/>
        <a:lstStyle/>
        <a:p>
          <a:r>
            <a:rPr lang="en-US" dirty="0" smtClean="0"/>
            <a:t>My TIPS</a:t>
          </a:r>
          <a:endParaRPr lang="en-US" dirty="0"/>
        </a:p>
      </dgm:t>
    </dgm:pt>
    <dgm:pt modelId="{F9B16C66-5F69-4344-8817-9E5DF840ABEC}" type="parTrans" cxnId="{CF7B03F8-4785-4419-875D-E2E7B1DDFF43}">
      <dgm:prSet/>
      <dgm:spPr/>
      <dgm:t>
        <a:bodyPr/>
        <a:lstStyle/>
        <a:p>
          <a:endParaRPr lang="en-US"/>
        </a:p>
      </dgm:t>
    </dgm:pt>
    <dgm:pt modelId="{EAD51556-323C-403F-85AD-C954703E0CB2}" type="sibTrans" cxnId="{CF7B03F8-4785-4419-875D-E2E7B1DDFF43}">
      <dgm:prSet/>
      <dgm:spPr/>
      <dgm:t>
        <a:bodyPr/>
        <a:lstStyle/>
        <a:p>
          <a:endParaRPr lang="en-US"/>
        </a:p>
      </dgm:t>
    </dgm:pt>
    <dgm:pt modelId="{FF0DF021-FFD7-4FB3-AD13-9506A7192D44}">
      <dgm:prSet/>
      <dgm:spPr/>
      <dgm:t>
        <a:bodyPr/>
        <a:lstStyle/>
        <a:p>
          <a:r>
            <a:rPr lang="en-US" dirty="0" smtClean="0"/>
            <a:t>Autonomy</a:t>
          </a:r>
          <a:endParaRPr lang="en-US" dirty="0"/>
        </a:p>
      </dgm:t>
    </dgm:pt>
    <dgm:pt modelId="{F7EE7A2D-EE3D-4269-ADAA-CAA06B41D4F2}" type="parTrans" cxnId="{68FA784A-D5C4-4664-A406-159AFD8B99FF}">
      <dgm:prSet/>
      <dgm:spPr/>
      <dgm:t>
        <a:bodyPr/>
        <a:lstStyle/>
        <a:p>
          <a:endParaRPr lang="en-US"/>
        </a:p>
      </dgm:t>
    </dgm:pt>
    <dgm:pt modelId="{CC507377-AA1F-4660-B334-0ED2A9691B63}" type="sibTrans" cxnId="{68FA784A-D5C4-4664-A406-159AFD8B99FF}">
      <dgm:prSet/>
      <dgm:spPr/>
      <dgm:t>
        <a:bodyPr/>
        <a:lstStyle/>
        <a:p>
          <a:endParaRPr lang="en-US"/>
        </a:p>
      </dgm:t>
    </dgm:pt>
    <dgm:pt modelId="{8DB8D1AF-0A90-4EB6-84A6-B9914513C807}" type="pres">
      <dgm:prSet presAssocID="{9A5A63A4-C4AE-4F0A-BCCA-72C4FBCA73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ABE13B-7888-4B96-9CE4-4D84ECC5FF8C}" type="pres">
      <dgm:prSet presAssocID="{A03ED79C-3C1B-4622-8D0F-F35101D9B9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2A56-6C8B-47E9-9453-ED91D8D28CE4}" type="pres">
      <dgm:prSet presAssocID="{EAD51556-323C-403F-85AD-C954703E0CB2}" presName="spacer" presStyleCnt="0"/>
      <dgm:spPr/>
    </dgm:pt>
    <dgm:pt modelId="{273D5E5B-7BA8-4A47-8780-1D4F7C93F379}" type="pres">
      <dgm:prSet presAssocID="{FF0DF021-FFD7-4FB3-AD13-9506A7192D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DF65C-E7D7-4813-A89B-7EC19363D21A}" type="presOf" srcId="{9A5A63A4-C4AE-4F0A-BCCA-72C4FBCA7330}" destId="{8DB8D1AF-0A90-4EB6-84A6-B9914513C807}" srcOrd="0" destOrd="0" presId="urn:microsoft.com/office/officeart/2005/8/layout/vList2"/>
    <dgm:cxn modelId="{0212297A-786C-414F-8F6C-75E0D72728B9}" type="presOf" srcId="{FF0DF021-FFD7-4FB3-AD13-9506A7192D44}" destId="{273D5E5B-7BA8-4A47-8780-1D4F7C93F379}" srcOrd="0" destOrd="0" presId="urn:microsoft.com/office/officeart/2005/8/layout/vList2"/>
    <dgm:cxn modelId="{68FA784A-D5C4-4664-A406-159AFD8B99FF}" srcId="{9A5A63A4-C4AE-4F0A-BCCA-72C4FBCA7330}" destId="{FF0DF021-FFD7-4FB3-AD13-9506A7192D44}" srcOrd="1" destOrd="0" parTransId="{F7EE7A2D-EE3D-4269-ADAA-CAA06B41D4F2}" sibTransId="{CC507377-AA1F-4660-B334-0ED2A9691B63}"/>
    <dgm:cxn modelId="{2696E99A-EA19-40D5-97A4-B6FCCE55BBAB}" type="presOf" srcId="{A03ED79C-3C1B-4622-8D0F-F35101D9B911}" destId="{38ABE13B-7888-4B96-9CE4-4D84ECC5FF8C}" srcOrd="0" destOrd="0" presId="urn:microsoft.com/office/officeart/2005/8/layout/vList2"/>
    <dgm:cxn modelId="{CF7B03F8-4785-4419-875D-E2E7B1DDFF43}" srcId="{9A5A63A4-C4AE-4F0A-BCCA-72C4FBCA7330}" destId="{A03ED79C-3C1B-4622-8D0F-F35101D9B911}" srcOrd="0" destOrd="0" parTransId="{F9B16C66-5F69-4344-8817-9E5DF840ABEC}" sibTransId="{EAD51556-323C-403F-85AD-C954703E0CB2}"/>
    <dgm:cxn modelId="{8C7279A0-7EB1-4676-8292-EB45A229A905}" type="presParOf" srcId="{8DB8D1AF-0A90-4EB6-84A6-B9914513C807}" destId="{38ABE13B-7888-4B96-9CE4-4D84ECC5FF8C}" srcOrd="0" destOrd="0" presId="urn:microsoft.com/office/officeart/2005/8/layout/vList2"/>
    <dgm:cxn modelId="{D177FA98-B6B0-4A4D-8E23-50B988841082}" type="presParOf" srcId="{8DB8D1AF-0A90-4EB6-84A6-B9914513C807}" destId="{17562A56-6C8B-47E9-9453-ED91D8D28CE4}" srcOrd="1" destOrd="0" presId="urn:microsoft.com/office/officeart/2005/8/layout/vList2"/>
    <dgm:cxn modelId="{C7D5FCA9-5CC7-490C-B14A-64B194A945C4}" type="presParOf" srcId="{8DB8D1AF-0A90-4EB6-84A6-B9914513C807}" destId="{273D5E5B-7BA8-4A47-8780-1D4F7C93F3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824DD-565B-4099-A67E-B9E18842F66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442DD1-DFB9-4E68-BC8D-DC3F741A3D64}">
      <dgm:prSet/>
      <dgm:spPr/>
      <dgm:t>
        <a:bodyPr/>
        <a:lstStyle/>
        <a:p>
          <a:r>
            <a:rPr lang="en-US" dirty="0" smtClean="0"/>
            <a:t>My TIPS</a:t>
          </a:r>
          <a:endParaRPr lang="en-US" dirty="0"/>
        </a:p>
      </dgm:t>
    </dgm:pt>
    <dgm:pt modelId="{9F79D3BA-0D87-4152-A3D0-8A29320ACBD1}" type="parTrans" cxnId="{CA7273B9-2EA3-4075-862D-6CA8B5A842C8}">
      <dgm:prSet/>
      <dgm:spPr/>
      <dgm:t>
        <a:bodyPr/>
        <a:lstStyle/>
        <a:p>
          <a:endParaRPr lang="en-US"/>
        </a:p>
      </dgm:t>
    </dgm:pt>
    <dgm:pt modelId="{7C56857E-A297-4B17-8517-55A0703E813A}" type="sibTrans" cxnId="{CA7273B9-2EA3-4075-862D-6CA8B5A842C8}">
      <dgm:prSet/>
      <dgm:spPr/>
      <dgm:t>
        <a:bodyPr/>
        <a:lstStyle/>
        <a:p>
          <a:endParaRPr lang="en-US"/>
        </a:p>
      </dgm:t>
    </dgm:pt>
    <dgm:pt modelId="{170EFB9D-DEF7-4ADC-9C46-5F534406F78E}">
      <dgm:prSet/>
      <dgm:spPr/>
      <dgm:t>
        <a:bodyPr/>
        <a:lstStyle/>
        <a:p>
          <a:r>
            <a:rPr lang="en-US" dirty="0" smtClean="0"/>
            <a:t>Didactic Redesign</a:t>
          </a:r>
          <a:endParaRPr lang="en-US" dirty="0"/>
        </a:p>
      </dgm:t>
    </dgm:pt>
    <dgm:pt modelId="{681E9795-5118-43E6-8441-18FC5B148064}" type="parTrans" cxnId="{E8349658-A748-4003-8719-77E56A307752}">
      <dgm:prSet/>
      <dgm:spPr/>
      <dgm:t>
        <a:bodyPr/>
        <a:lstStyle/>
        <a:p>
          <a:endParaRPr lang="en-US"/>
        </a:p>
      </dgm:t>
    </dgm:pt>
    <dgm:pt modelId="{B5AB59E8-576B-4CC5-B8E8-518BF5CCEDAA}" type="sibTrans" cxnId="{E8349658-A748-4003-8719-77E56A307752}">
      <dgm:prSet/>
      <dgm:spPr/>
      <dgm:t>
        <a:bodyPr/>
        <a:lstStyle/>
        <a:p>
          <a:endParaRPr lang="en-US"/>
        </a:p>
      </dgm:t>
    </dgm:pt>
    <dgm:pt modelId="{2E444479-7E0F-4E93-8369-7B9374BC4754}">
      <dgm:prSet/>
      <dgm:spPr/>
      <dgm:t>
        <a:bodyPr/>
        <a:lstStyle/>
        <a:p>
          <a:r>
            <a:rPr lang="en-US" dirty="0" smtClean="0"/>
            <a:t>Education 1 in 7</a:t>
          </a:r>
          <a:endParaRPr lang="en-US" dirty="0"/>
        </a:p>
      </dgm:t>
    </dgm:pt>
    <dgm:pt modelId="{50FAE69A-9ED9-4434-BA8E-64BF4C4EE9FE}" type="parTrans" cxnId="{2D157118-F528-428C-BBA0-FC7434DD42C0}">
      <dgm:prSet/>
      <dgm:spPr/>
      <dgm:t>
        <a:bodyPr/>
        <a:lstStyle/>
        <a:p>
          <a:endParaRPr lang="en-US"/>
        </a:p>
      </dgm:t>
    </dgm:pt>
    <dgm:pt modelId="{2BA2BFED-276B-4FF2-814B-25B0A8157D33}" type="sibTrans" cxnId="{2D157118-F528-428C-BBA0-FC7434DD42C0}">
      <dgm:prSet/>
      <dgm:spPr/>
      <dgm:t>
        <a:bodyPr/>
        <a:lstStyle/>
        <a:p>
          <a:endParaRPr lang="en-US"/>
        </a:p>
      </dgm:t>
    </dgm:pt>
    <dgm:pt modelId="{50B7920E-26C7-4CD4-B0BD-5A9C46F39A8D}">
      <dgm:prSet/>
      <dgm:spPr/>
      <dgm:t>
        <a:bodyPr/>
        <a:lstStyle/>
        <a:p>
          <a:r>
            <a:rPr lang="en-US" dirty="0" smtClean="0"/>
            <a:t>Patient Evaluation</a:t>
          </a:r>
          <a:endParaRPr lang="en-US" dirty="0"/>
        </a:p>
      </dgm:t>
    </dgm:pt>
    <dgm:pt modelId="{20E010FB-53D0-474E-8D2C-D9997C994CE5}" type="parTrans" cxnId="{B4FCFD20-C00D-4C30-B54D-CA6C12905AEE}">
      <dgm:prSet/>
      <dgm:spPr/>
      <dgm:t>
        <a:bodyPr/>
        <a:lstStyle/>
        <a:p>
          <a:endParaRPr lang="en-US"/>
        </a:p>
      </dgm:t>
    </dgm:pt>
    <dgm:pt modelId="{CB658A67-9F6C-4728-807F-DE236289016E}" type="sibTrans" cxnId="{B4FCFD20-C00D-4C30-B54D-CA6C12905AEE}">
      <dgm:prSet/>
      <dgm:spPr/>
      <dgm:t>
        <a:bodyPr/>
        <a:lstStyle/>
        <a:p>
          <a:endParaRPr lang="en-US"/>
        </a:p>
      </dgm:t>
    </dgm:pt>
    <dgm:pt modelId="{7E9A1F4A-9563-4B1C-8A7C-7801877A811A}">
      <dgm:prSet/>
      <dgm:spPr/>
      <dgm:t>
        <a:bodyPr/>
        <a:lstStyle/>
        <a:p>
          <a:r>
            <a:rPr lang="en-US" dirty="0" smtClean="0"/>
            <a:t>Autonomy</a:t>
          </a:r>
          <a:endParaRPr lang="en-US" dirty="0"/>
        </a:p>
      </dgm:t>
    </dgm:pt>
    <dgm:pt modelId="{1841048D-D112-4433-9ED5-35333BA51A36}" type="parTrans" cxnId="{6BBF7D28-B71E-49E4-BBD7-7408BE6763FB}">
      <dgm:prSet/>
      <dgm:spPr/>
      <dgm:t>
        <a:bodyPr/>
        <a:lstStyle/>
        <a:p>
          <a:endParaRPr lang="en-US"/>
        </a:p>
      </dgm:t>
    </dgm:pt>
    <dgm:pt modelId="{C924EB96-AA72-4401-A4BC-15AEDC3A9A42}" type="sibTrans" cxnId="{6BBF7D28-B71E-49E4-BBD7-7408BE6763FB}">
      <dgm:prSet/>
      <dgm:spPr/>
      <dgm:t>
        <a:bodyPr/>
        <a:lstStyle/>
        <a:p>
          <a:endParaRPr lang="en-US"/>
        </a:p>
      </dgm:t>
    </dgm:pt>
    <dgm:pt modelId="{17B5C44C-4148-45BF-B79B-4B7A057D2D3C}">
      <dgm:prSet/>
      <dgm:spPr/>
      <dgm:t>
        <a:bodyPr/>
        <a:lstStyle/>
        <a:p>
          <a:r>
            <a:rPr lang="en-US" dirty="0" smtClean="0"/>
            <a:t>SLC redesign</a:t>
          </a:r>
          <a:endParaRPr lang="en-US" dirty="0"/>
        </a:p>
      </dgm:t>
    </dgm:pt>
    <dgm:pt modelId="{D0CA2DE3-2DBF-40B4-8964-B69E6E053928}" type="parTrans" cxnId="{7B16AD90-12B9-4D84-B3FB-054C9149E4F9}">
      <dgm:prSet/>
      <dgm:spPr/>
      <dgm:t>
        <a:bodyPr/>
        <a:lstStyle/>
        <a:p>
          <a:endParaRPr lang="en-US"/>
        </a:p>
      </dgm:t>
    </dgm:pt>
    <dgm:pt modelId="{C0C3D6ED-D221-4731-AC91-D65BFCD332FF}" type="sibTrans" cxnId="{7B16AD90-12B9-4D84-B3FB-054C9149E4F9}">
      <dgm:prSet/>
      <dgm:spPr/>
      <dgm:t>
        <a:bodyPr/>
        <a:lstStyle/>
        <a:p>
          <a:endParaRPr lang="en-US"/>
        </a:p>
      </dgm:t>
    </dgm:pt>
    <dgm:pt modelId="{15CCAB1F-3FF8-4A8D-BDAB-3B1CD16702A7}">
      <dgm:prSet/>
      <dgm:spPr/>
      <dgm:t>
        <a:bodyPr/>
        <a:lstStyle/>
        <a:p>
          <a:r>
            <a:rPr lang="en-US" dirty="0" smtClean="0"/>
            <a:t>Continue Holistic Review</a:t>
          </a:r>
          <a:endParaRPr lang="en-US" dirty="0"/>
        </a:p>
      </dgm:t>
    </dgm:pt>
    <dgm:pt modelId="{55AEB702-BE33-4382-8661-24AEEBD7C821}" type="parTrans" cxnId="{F7E5A2CC-5A67-4EC8-A4D0-D4466666FFF2}">
      <dgm:prSet/>
      <dgm:spPr/>
      <dgm:t>
        <a:bodyPr/>
        <a:lstStyle/>
        <a:p>
          <a:endParaRPr lang="en-US"/>
        </a:p>
      </dgm:t>
    </dgm:pt>
    <dgm:pt modelId="{38062E8D-7DB7-42D0-AA97-3619B32C4FA9}" type="sibTrans" cxnId="{F7E5A2CC-5A67-4EC8-A4D0-D4466666FFF2}">
      <dgm:prSet/>
      <dgm:spPr/>
      <dgm:t>
        <a:bodyPr/>
        <a:lstStyle/>
        <a:p>
          <a:endParaRPr lang="en-US"/>
        </a:p>
      </dgm:t>
    </dgm:pt>
    <dgm:pt modelId="{FBE33197-2D49-4D46-9027-B4EE3AB0F1BE}" type="pres">
      <dgm:prSet presAssocID="{950824DD-565B-4099-A67E-B9E18842F6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8416A-810C-452C-8E8C-0CA0F438EB7A}" type="pres">
      <dgm:prSet presAssocID="{AB442DD1-DFB9-4E68-BC8D-DC3F741A3D6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4D678-573E-452D-9F6D-8A6C999D3BCA}" type="pres">
      <dgm:prSet presAssocID="{7C56857E-A297-4B17-8517-55A0703E813A}" presName="spacer" presStyleCnt="0"/>
      <dgm:spPr/>
    </dgm:pt>
    <dgm:pt modelId="{5E8A7793-51A1-4372-85A3-25B5E6CF87CE}" type="pres">
      <dgm:prSet presAssocID="{170EFB9D-DEF7-4ADC-9C46-5F534406F78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D1966-F67D-40CC-85EB-426C71661301}" type="pres">
      <dgm:prSet presAssocID="{B5AB59E8-576B-4CC5-B8E8-518BF5CCEDAA}" presName="spacer" presStyleCnt="0"/>
      <dgm:spPr/>
    </dgm:pt>
    <dgm:pt modelId="{81BD3172-04EC-49BA-8F74-A446C5F9824D}" type="pres">
      <dgm:prSet presAssocID="{2E444479-7E0F-4E93-8369-7B9374BC47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6E4C5-5424-4D47-9F82-321C9B944DA4}" type="pres">
      <dgm:prSet presAssocID="{2BA2BFED-276B-4FF2-814B-25B0A8157D33}" presName="spacer" presStyleCnt="0"/>
      <dgm:spPr/>
    </dgm:pt>
    <dgm:pt modelId="{CB92F55F-9F18-4462-9446-F84C4C77B64B}" type="pres">
      <dgm:prSet presAssocID="{50B7920E-26C7-4CD4-B0BD-5A9C46F39A8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73FBE-E901-4238-8276-0BB03D807FE7}" type="pres">
      <dgm:prSet presAssocID="{CB658A67-9F6C-4728-807F-DE236289016E}" presName="spacer" presStyleCnt="0"/>
      <dgm:spPr/>
    </dgm:pt>
    <dgm:pt modelId="{58171E09-5CE9-4E54-9CAA-EBDA1FFE4A22}" type="pres">
      <dgm:prSet presAssocID="{7E9A1F4A-9563-4B1C-8A7C-7801877A811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106D9-4E8E-4611-BACC-DB99FC619630}" type="pres">
      <dgm:prSet presAssocID="{C924EB96-AA72-4401-A4BC-15AEDC3A9A42}" presName="spacer" presStyleCnt="0"/>
      <dgm:spPr/>
    </dgm:pt>
    <dgm:pt modelId="{103C4716-523D-4284-A45F-F5866E14F0A0}" type="pres">
      <dgm:prSet presAssocID="{17B5C44C-4148-45BF-B79B-4B7A057D2D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40E63-2D4D-45E7-83E0-C2A7A8CE0919}" type="pres">
      <dgm:prSet presAssocID="{C0C3D6ED-D221-4731-AC91-D65BFCD332FF}" presName="spacer" presStyleCnt="0"/>
      <dgm:spPr/>
    </dgm:pt>
    <dgm:pt modelId="{D12F44FC-5EE6-4F96-8655-6160E78C11AF}" type="pres">
      <dgm:prSet presAssocID="{15CCAB1F-3FF8-4A8D-BDAB-3B1CD16702A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6AD90-12B9-4D84-B3FB-054C9149E4F9}" srcId="{950824DD-565B-4099-A67E-B9E18842F66D}" destId="{17B5C44C-4148-45BF-B79B-4B7A057D2D3C}" srcOrd="5" destOrd="0" parTransId="{D0CA2DE3-2DBF-40B4-8964-B69E6E053928}" sibTransId="{C0C3D6ED-D221-4731-AC91-D65BFCD332FF}"/>
    <dgm:cxn modelId="{2D157118-F528-428C-BBA0-FC7434DD42C0}" srcId="{950824DD-565B-4099-A67E-B9E18842F66D}" destId="{2E444479-7E0F-4E93-8369-7B9374BC4754}" srcOrd="2" destOrd="0" parTransId="{50FAE69A-9ED9-4434-BA8E-64BF4C4EE9FE}" sibTransId="{2BA2BFED-276B-4FF2-814B-25B0A8157D33}"/>
    <dgm:cxn modelId="{1D8CD693-371C-4CE1-955A-C96B30EFB4AD}" type="presOf" srcId="{7E9A1F4A-9563-4B1C-8A7C-7801877A811A}" destId="{58171E09-5CE9-4E54-9CAA-EBDA1FFE4A22}" srcOrd="0" destOrd="0" presId="urn:microsoft.com/office/officeart/2005/8/layout/vList2"/>
    <dgm:cxn modelId="{83E4052B-F972-4FC2-A12A-1ED81BB536DD}" type="presOf" srcId="{17B5C44C-4148-45BF-B79B-4B7A057D2D3C}" destId="{103C4716-523D-4284-A45F-F5866E14F0A0}" srcOrd="0" destOrd="0" presId="urn:microsoft.com/office/officeart/2005/8/layout/vList2"/>
    <dgm:cxn modelId="{E8349658-A748-4003-8719-77E56A307752}" srcId="{950824DD-565B-4099-A67E-B9E18842F66D}" destId="{170EFB9D-DEF7-4ADC-9C46-5F534406F78E}" srcOrd="1" destOrd="0" parTransId="{681E9795-5118-43E6-8441-18FC5B148064}" sibTransId="{B5AB59E8-576B-4CC5-B8E8-518BF5CCEDAA}"/>
    <dgm:cxn modelId="{F02DC581-EA70-4B78-A09E-C71A5EF593B2}" type="presOf" srcId="{15CCAB1F-3FF8-4A8D-BDAB-3B1CD16702A7}" destId="{D12F44FC-5EE6-4F96-8655-6160E78C11AF}" srcOrd="0" destOrd="0" presId="urn:microsoft.com/office/officeart/2005/8/layout/vList2"/>
    <dgm:cxn modelId="{99C8ED5A-8AFF-4CA1-81F6-8234FA0FB58D}" type="presOf" srcId="{2E444479-7E0F-4E93-8369-7B9374BC4754}" destId="{81BD3172-04EC-49BA-8F74-A446C5F9824D}" srcOrd="0" destOrd="0" presId="urn:microsoft.com/office/officeart/2005/8/layout/vList2"/>
    <dgm:cxn modelId="{6BBF7D28-B71E-49E4-BBD7-7408BE6763FB}" srcId="{950824DD-565B-4099-A67E-B9E18842F66D}" destId="{7E9A1F4A-9563-4B1C-8A7C-7801877A811A}" srcOrd="4" destOrd="0" parTransId="{1841048D-D112-4433-9ED5-35333BA51A36}" sibTransId="{C924EB96-AA72-4401-A4BC-15AEDC3A9A42}"/>
    <dgm:cxn modelId="{F4D7CE0C-8E51-4C1D-9DE0-B7329E3A7FB1}" type="presOf" srcId="{AB442DD1-DFB9-4E68-BC8D-DC3F741A3D64}" destId="{E848416A-810C-452C-8E8C-0CA0F438EB7A}" srcOrd="0" destOrd="0" presId="urn:microsoft.com/office/officeart/2005/8/layout/vList2"/>
    <dgm:cxn modelId="{091C62E7-4AD2-46B2-8387-8A2F659FFAE9}" type="presOf" srcId="{170EFB9D-DEF7-4ADC-9C46-5F534406F78E}" destId="{5E8A7793-51A1-4372-85A3-25B5E6CF87CE}" srcOrd="0" destOrd="0" presId="urn:microsoft.com/office/officeart/2005/8/layout/vList2"/>
    <dgm:cxn modelId="{CA7273B9-2EA3-4075-862D-6CA8B5A842C8}" srcId="{950824DD-565B-4099-A67E-B9E18842F66D}" destId="{AB442DD1-DFB9-4E68-BC8D-DC3F741A3D64}" srcOrd="0" destOrd="0" parTransId="{9F79D3BA-0D87-4152-A3D0-8A29320ACBD1}" sibTransId="{7C56857E-A297-4B17-8517-55A0703E813A}"/>
    <dgm:cxn modelId="{DFF939AD-B745-4053-B258-4AD96A91A003}" type="presOf" srcId="{50B7920E-26C7-4CD4-B0BD-5A9C46F39A8D}" destId="{CB92F55F-9F18-4462-9446-F84C4C77B64B}" srcOrd="0" destOrd="0" presId="urn:microsoft.com/office/officeart/2005/8/layout/vList2"/>
    <dgm:cxn modelId="{F7E5A2CC-5A67-4EC8-A4D0-D4466666FFF2}" srcId="{950824DD-565B-4099-A67E-B9E18842F66D}" destId="{15CCAB1F-3FF8-4A8D-BDAB-3B1CD16702A7}" srcOrd="6" destOrd="0" parTransId="{55AEB702-BE33-4382-8661-24AEEBD7C821}" sibTransId="{38062E8D-7DB7-42D0-AA97-3619B32C4FA9}"/>
    <dgm:cxn modelId="{B4FCFD20-C00D-4C30-B54D-CA6C12905AEE}" srcId="{950824DD-565B-4099-A67E-B9E18842F66D}" destId="{50B7920E-26C7-4CD4-B0BD-5A9C46F39A8D}" srcOrd="3" destOrd="0" parTransId="{20E010FB-53D0-474E-8D2C-D9997C994CE5}" sibTransId="{CB658A67-9F6C-4728-807F-DE236289016E}"/>
    <dgm:cxn modelId="{6AC7A87B-CBE7-45DC-A691-74331E110BB7}" type="presOf" srcId="{950824DD-565B-4099-A67E-B9E18842F66D}" destId="{FBE33197-2D49-4D46-9027-B4EE3AB0F1BE}" srcOrd="0" destOrd="0" presId="urn:microsoft.com/office/officeart/2005/8/layout/vList2"/>
    <dgm:cxn modelId="{B7CB40FA-158E-4FB6-9DF9-55E1496334E6}" type="presParOf" srcId="{FBE33197-2D49-4D46-9027-B4EE3AB0F1BE}" destId="{E848416A-810C-452C-8E8C-0CA0F438EB7A}" srcOrd="0" destOrd="0" presId="urn:microsoft.com/office/officeart/2005/8/layout/vList2"/>
    <dgm:cxn modelId="{90BC2834-C80E-46FA-B559-AC89902A7190}" type="presParOf" srcId="{FBE33197-2D49-4D46-9027-B4EE3AB0F1BE}" destId="{6334D678-573E-452D-9F6D-8A6C999D3BCA}" srcOrd="1" destOrd="0" presId="urn:microsoft.com/office/officeart/2005/8/layout/vList2"/>
    <dgm:cxn modelId="{C4DFDDBC-39C0-4CC4-9BFC-BC62F566A841}" type="presParOf" srcId="{FBE33197-2D49-4D46-9027-B4EE3AB0F1BE}" destId="{5E8A7793-51A1-4372-85A3-25B5E6CF87CE}" srcOrd="2" destOrd="0" presId="urn:microsoft.com/office/officeart/2005/8/layout/vList2"/>
    <dgm:cxn modelId="{123069F0-DAF7-4FDD-83C0-E47E4C61B907}" type="presParOf" srcId="{FBE33197-2D49-4D46-9027-B4EE3AB0F1BE}" destId="{121D1966-F67D-40CC-85EB-426C71661301}" srcOrd="3" destOrd="0" presId="urn:microsoft.com/office/officeart/2005/8/layout/vList2"/>
    <dgm:cxn modelId="{CC966158-2723-46DE-A52B-B61135E2A8AD}" type="presParOf" srcId="{FBE33197-2D49-4D46-9027-B4EE3AB0F1BE}" destId="{81BD3172-04EC-49BA-8F74-A446C5F9824D}" srcOrd="4" destOrd="0" presId="urn:microsoft.com/office/officeart/2005/8/layout/vList2"/>
    <dgm:cxn modelId="{03A1E04C-AB1B-4559-85E9-85E6C2A03ECC}" type="presParOf" srcId="{FBE33197-2D49-4D46-9027-B4EE3AB0F1BE}" destId="{5006E4C5-5424-4D47-9F82-321C9B944DA4}" srcOrd="5" destOrd="0" presId="urn:microsoft.com/office/officeart/2005/8/layout/vList2"/>
    <dgm:cxn modelId="{5430C6F2-56AA-4A4F-A3C5-E4607657718B}" type="presParOf" srcId="{FBE33197-2D49-4D46-9027-B4EE3AB0F1BE}" destId="{CB92F55F-9F18-4462-9446-F84C4C77B64B}" srcOrd="6" destOrd="0" presId="urn:microsoft.com/office/officeart/2005/8/layout/vList2"/>
    <dgm:cxn modelId="{171C3BF7-5EE4-4C5A-BD5F-CECF893CB017}" type="presParOf" srcId="{FBE33197-2D49-4D46-9027-B4EE3AB0F1BE}" destId="{E2F73FBE-E901-4238-8276-0BB03D807FE7}" srcOrd="7" destOrd="0" presId="urn:microsoft.com/office/officeart/2005/8/layout/vList2"/>
    <dgm:cxn modelId="{9C67F7AF-9586-47F1-9131-72161776DBFE}" type="presParOf" srcId="{FBE33197-2D49-4D46-9027-B4EE3AB0F1BE}" destId="{58171E09-5CE9-4E54-9CAA-EBDA1FFE4A22}" srcOrd="8" destOrd="0" presId="urn:microsoft.com/office/officeart/2005/8/layout/vList2"/>
    <dgm:cxn modelId="{C47154B7-3239-4A72-AA7F-9F4C1B4C98F2}" type="presParOf" srcId="{FBE33197-2D49-4D46-9027-B4EE3AB0F1BE}" destId="{59E106D9-4E8E-4611-BACC-DB99FC619630}" srcOrd="9" destOrd="0" presId="urn:microsoft.com/office/officeart/2005/8/layout/vList2"/>
    <dgm:cxn modelId="{8F30C628-C070-4268-80D2-4597A6349487}" type="presParOf" srcId="{FBE33197-2D49-4D46-9027-B4EE3AB0F1BE}" destId="{103C4716-523D-4284-A45F-F5866E14F0A0}" srcOrd="10" destOrd="0" presId="urn:microsoft.com/office/officeart/2005/8/layout/vList2"/>
    <dgm:cxn modelId="{775EC58B-C13F-4425-8BFC-190B9ECD6F58}" type="presParOf" srcId="{FBE33197-2D49-4D46-9027-B4EE3AB0F1BE}" destId="{48540E63-2D4D-45E7-83E0-C2A7A8CE0919}" srcOrd="11" destOrd="0" presId="urn:microsoft.com/office/officeart/2005/8/layout/vList2"/>
    <dgm:cxn modelId="{EE29A586-3E33-4F81-BC2E-CC9DD82E3E92}" type="presParOf" srcId="{FBE33197-2D49-4D46-9027-B4EE3AB0F1BE}" destId="{D12F44FC-5EE6-4F96-8655-6160E78C11A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E13B-7888-4B96-9CE4-4D84ECC5FF8C}">
      <dsp:nvSpPr>
        <dsp:cNvPr id="0" name=""/>
        <dsp:cNvSpPr/>
      </dsp:nvSpPr>
      <dsp:spPr>
        <a:xfrm>
          <a:off x="0" y="1074334"/>
          <a:ext cx="6666833" cy="1559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My TIPS</a:t>
          </a:r>
          <a:endParaRPr lang="en-US" sz="6500" kern="1200" dirty="0"/>
        </a:p>
      </dsp:txBody>
      <dsp:txXfrm>
        <a:off x="76105" y="1150439"/>
        <a:ext cx="6514623" cy="1406815"/>
      </dsp:txXfrm>
    </dsp:sp>
    <dsp:sp modelId="{273D5E5B-7BA8-4A47-8780-1D4F7C93F379}">
      <dsp:nvSpPr>
        <dsp:cNvPr id="0" name=""/>
        <dsp:cNvSpPr/>
      </dsp:nvSpPr>
      <dsp:spPr>
        <a:xfrm>
          <a:off x="0" y="2820560"/>
          <a:ext cx="6666833" cy="155902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Autonomy</a:t>
          </a:r>
          <a:endParaRPr lang="en-US" sz="6500" kern="1200" dirty="0"/>
        </a:p>
      </dsp:txBody>
      <dsp:txXfrm>
        <a:off x="76105" y="2896665"/>
        <a:ext cx="6514623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416A-810C-452C-8E8C-0CA0F438EB7A}">
      <dsp:nvSpPr>
        <dsp:cNvPr id="0" name=""/>
        <dsp:cNvSpPr/>
      </dsp:nvSpPr>
      <dsp:spPr>
        <a:xfrm>
          <a:off x="0" y="4192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My TIPS</a:t>
          </a:r>
          <a:endParaRPr lang="en-US" sz="2900" kern="1200" dirty="0"/>
        </a:p>
      </dsp:txBody>
      <dsp:txXfrm>
        <a:off x="33955" y="75877"/>
        <a:ext cx="6598923" cy="627655"/>
      </dsp:txXfrm>
    </dsp:sp>
    <dsp:sp modelId="{5E8A7793-51A1-4372-85A3-25B5E6CF87CE}">
      <dsp:nvSpPr>
        <dsp:cNvPr id="0" name=""/>
        <dsp:cNvSpPr/>
      </dsp:nvSpPr>
      <dsp:spPr>
        <a:xfrm>
          <a:off x="0" y="82100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Didactic Redesign</a:t>
          </a:r>
          <a:endParaRPr lang="en-US" sz="2900" kern="1200" dirty="0"/>
        </a:p>
      </dsp:txBody>
      <dsp:txXfrm>
        <a:off x="33955" y="854962"/>
        <a:ext cx="6598923" cy="627655"/>
      </dsp:txXfrm>
    </dsp:sp>
    <dsp:sp modelId="{81BD3172-04EC-49BA-8F74-A446C5F9824D}">
      <dsp:nvSpPr>
        <dsp:cNvPr id="0" name=""/>
        <dsp:cNvSpPr/>
      </dsp:nvSpPr>
      <dsp:spPr>
        <a:xfrm>
          <a:off x="0" y="160009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Education 1 in 7</a:t>
          </a:r>
          <a:endParaRPr lang="en-US" sz="2900" kern="1200" dirty="0"/>
        </a:p>
      </dsp:txBody>
      <dsp:txXfrm>
        <a:off x="33955" y="1634047"/>
        <a:ext cx="6598923" cy="627655"/>
      </dsp:txXfrm>
    </dsp:sp>
    <dsp:sp modelId="{CB92F55F-9F18-4462-9446-F84C4C77B64B}">
      <dsp:nvSpPr>
        <dsp:cNvPr id="0" name=""/>
        <dsp:cNvSpPr/>
      </dsp:nvSpPr>
      <dsp:spPr>
        <a:xfrm>
          <a:off x="0" y="237917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Patient Evaluation</a:t>
          </a:r>
          <a:endParaRPr lang="en-US" sz="2900" kern="1200" dirty="0"/>
        </a:p>
      </dsp:txBody>
      <dsp:txXfrm>
        <a:off x="33955" y="2413132"/>
        <a:ext cx="6598923" cy="627655"/>
      </dsp:txXfrm>
    </dsp:sp>
    <dsp:sp modelId="{58171E09-5CE9-4E54-9CAA-EBDA1FFE4A22}">
      <dsp:nvSpPr>
        <dsp:cNvPr id="0" name=""/>
        <dsp:cNvSpPr/>
      </dsp:nvSpPr>
      <dsp:spPr>
        <a:xfrm>
          <a:off x="0" y="315826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Autonomy</a:t>
          </a:r>
          <a:endParaRPr lang="en-US" sz="2900" kern="1200" dirty="0"/>
        </a:p>
      </dsp:txBody>
      <dsp:txXfrm>
        <a:off x="33955" y="3192217"/>
        <a:ext cx="6598923" cy="627655"/>
      </dsp:txXfrm>
    </dsp:sp>
    <dsp:sp modelId="{103C4716-523D-4284-A45F-F5866E14F0A0}">
      <dsp:nvSpPr>
        <dsp:cNvPr id="0" name=""/>
        <dsp:cNvSpPr/>
      </dsp:nvSpPr>
      <dsp:spPr>
        <a:xfrm>
          <a:off x="0" y="393734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SLC redesign</a:t>
          </a:r>
          <a:endParaRPr lang="en-US" sz="2900" kern="1200" dirty="0"/>
        </a:p>
      </dsp:txBody>
      <dsp:txXfrm>
        <a:off x="33955" y="3971302"/>
        <a:ext cx="6598923" cy="627655"/>
      </dsp:txXfrm>
    </dsp:sp>
    <dsp:sp modelId="{D12F44FC-5EE6-4F96-8655-6160E78C11AF}">
      <dsp:nvSpPr>
        <dsp:cNvPr id="0" name=""/>
        <dsp:cNvSpPr/>
      </dsp:nvSpPr>
      <dsp:spPr>
        <a:xfrm>
          <a:off x="0" y="471643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Continue Holistic Review</a:t>
          </a:r>
          <a:endParaRPr lang="en-US" sz="2900" kern="1200" dirty="0"/>
        </a:p>
      </dsp:txBody>
      <dsp:txXfrm>
        <a:off x="33955" y="4750387"/>
        <a:ext cx="659892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3642-EA3D-4C28-A8B6-CA64EE9FEB8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EAC6-B87B-4B1E-BB3E-F565D9036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faculty with pub med ids, a </a:t>
            </a:r>
            <a:r>
              <a:rPr lang="en-US" dirty="0" err="1"/>
              <a:t>dou</a:t>
            </a:r>
            <a:endParaRPr lang="en-US" dirty="0"/>
          </a:p>
          <a:p>
            <a:r>
              <a:rPr lang="en-US" dirty="0"/>
              <a:t>Bling over the last 5 years in the number of attendings as </a:t>
            </a:r>
            <a:r>
              <a:rPr lang="en-US" dirty="0" smtClean="0"/>
              <a:t>well, this year</a:t>
            </a:r>
            <a:r>
              <a:rPr lang="en-US" baseline="0" dirty="0" smtClean="0"/>
              <a:t> 15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8EAC6-B87B-4B1E-BB3E-F565D90365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CC74-A06F-421D-8A25-9F8368AF89B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3D9A-3388-42CD-8F04-91CA567D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tories/SM-68H9T2YY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Annual Program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MMC </a:t>
            </a:r>
            <a:r>
              <a:rPr lang="en-US" dirty="0" err="1"/>
              <a:t>Dept</a:t>
            </a:r>
            <a:r>
              <a:rPr lang="en-US" dirty="0"/>
              <a:t> of Surgery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years QE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7037" y="2687216"/>
            <a:ext cx="342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Meader, Pletch, Zhang, Heidt, Gleaton, MacDowell all passed (easily).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37" y="1027906"/>
            <a:ext cx="5189486" cy="4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5761" y="3244334"/>
            <a:ext cx="5960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https://www.surveymonkey.com/stories/SM-68H9T2YY/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4858" y="2291137"/>
            <a:ext cx="19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a survey year)</a:t>
            </a:r>
          </a:p>
        </p:txBody>
      </p:sp>
    </p:spTree>
    <p:extLst>
      <p:ext uri="{BB962C8B-B14F-4D97-AF65-F5344CB8AC3E}">
        <p14:creationId xmlns:p14="http://schemas.microsoft.com/office/powerpoint/2010/main" val="40830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and Rotation Evaluations</a:t>
            </a:r>
          </a:p>
          <a:p>
            <a:pPr lvl="1"/>
            <a:r>
              <a:rPr lang="en-US" dirty="0" smtClean="0"/>
              <a:t>To be distributed to individuals as well as Division Directors</a:t>
            </a:r>
          </a:p>
          <a:p>
            <a:pPr lvl="1"/>
            <a:r>
              <a:rPr lang="en-US" dirty="0" smtClean="0"/>
              <a:t>Academic contributions as collected by Freddie and Administrative Contributions will be incorporated</a:t>
            </a:r>
          </a:p>
          <a:p>
            <a:pPr lvl="1"/>
            <a:r>
              <a:rPr lang="en-US" dirty="0" smtClean="0"/>
              <a:t>Final review supplied for MMP Annual Review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Faculty Performance-Scholarly Activity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735920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45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1740059"/>
            <a:ext cx="11856098" cy="3284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1" y="5074248"/>
            <a:ext cx="12192000" cy="16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Survey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1405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3650453"/>
            <a:ext cx="12192000" cy="1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17" y="678737"/>
            <a:ext cx="7794365" cy="55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6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Holistic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Currently working to </a:t>
            </a:r>
            <a:r>
              <a:rPr lang="en-US" sz="2000" dirty="0" smtClean="0"/>
              <a:t>separate interviews from portfolio review</a:t>
            </a:r>
            <a:endParaRPr lang="en-US" sz="2000" dirty="0"/>
          </a:p>
          <a:p>
            <a:r>
              <a:rPr lang="en-US" sz="2000" dirty="0"/>
              <a:t>Continuing with behavioral </a:t>
            </a:r>
            <a:r>
              <a:rPr lang="en-US" sz="2000" dirty="0" smtClean="0"/>
              <a:t>interviewing with some edits</a:t>
            </a:r>
          </a:p>
          <a:p>
            <a:r>
              <a:rPr lang="en-US" sz="2000" dirty="0" smtClean="0"/>
              <a:t>Make personal statements available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05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20D33-8C1F-4A4C-A298-74D500B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Surgical Education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DB7C0-33E6-4659-BF99-57FA082B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Integrated into the MMC Capital Campaign-Donations are tax deductible</a:t>
            </a:r>
          </a:p>
          <a:p>
            <a:r>
              <a:rPr lang="en-US" sz="2000" dirty="0"/>
              <a:t>Rules for Governance developed by Foundation Committee</a:t>
            </a:r>
          </a:p>
          <a:p>
            <a:r>
              <a:rPr lang="en-US" sz="2000" dirty="0"/>
              <a:t>“MMC Condo” Donation  was rolled into fund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Fund total stands </a:t>
            </a:r>
            <a:r>
              <a:rPr lang="en-US" sz="2000" dirty="0" smtClean="0"/>
              <a:t>at </a:t>
            </a:r>
            <a:r>
              <a:rPr lang="en-US" sz="2000" dirty="0" smtClean="0"/>
              <a:t>TBD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32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67" y="457200"/>
            <a:ext cx="98884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F24D38-B79E-44B4-830E-043F45D9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469874-256B-45B3-A79C-7591B4BA1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Resident Performance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ABSITES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Academic Productivity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Cases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Graduate Performance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QE/CE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Graduate Survey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Faculty Performance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Academic </a:t>
            </a:r>
            <a:r>
              <a:rPr lang="en-US" sz="2000" dirty="0" smtClean="0">
                <a:solidFill>
                  <a:srgbClr val="FFFFFF"/>
                </a:solidFill>
              </a:rPr>
              <a:t>Productivity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Rotation Evaluations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Program Performance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Survey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Match/Recruitment</a:t>
            </a:r>
          </a:p>
          <a:p>
            <a:pPr lvl="1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Surgical Education Fund- update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Review of Last year’s projects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Microaggressions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Mentorship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SLC  </a:t>
            </a:r>
            <a:r>
              <a:rPr lang="en-US" dirty="0" smtClean="0">
                <a:solidFill>
                  <a:srgbClr val="FFFFFF"/>
                </a:solidFill>
              </a:rPr>
              <a:t>Redesign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Citation Clearance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Interview Process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This years projects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Wellness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F/U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Chat Bomb</a:t>
            </a:r>
            <a:endParaRPr lang="en-US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78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Trial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28" y="435171"/>
            <a:ext cx="10824944" cy="59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6" y="891857"/>
            <a:ext cx="11149287" cy="50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SLC Redesign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Idea booted around at Summer 2020 Retreat</a:t>
            </a:r>
          </a:p>
          <a:p>
            <a:r>
              <a:rPr lang="en-US" sz="2000" dirty="0"/>
              <a:t>Plans worked out in Fall of 2020 and inquiries made</a:t>
            </a:r>
          </a:p>
          <a:p>
            <a:pPr lvl="1"/>
            <a:r>
              <a:rPr lang="en-US" sz="2000" dirty="0"/>
              <a:t>No, we aren’t allowed to do the work </a:t>
            </a:r>
            <a:r>
              <a:rPr lang="en-US" sz="2000" dirty="0" err="1"/>
              <a:t>ourself</a:t>
            </a:r>
            <a:endParaRPr lang="en-US" sz="2000" dirty="0"/>
          </a:p>
          <a:p>
            <a:r>
              <a:rPr lang="en-US" sz="2000" dirty="0"/>
              <a:t>MMC “space force” brought in Winter 2020-21</a:t>
            </a:r>
          </a:p>
          <a:p>
            <a:pPr lvl="1"/>
            <a:r>
              <a:rPr lang="en-US" sz="2000" dirty="0"/>
              <a:t>Initial estimate ~$30,000</a:t>
            </a:r>
          </a:p>
          <a:p>
            <a:pPr lvl="1"/>
            <a:r>
              <a:rPr lang="en-US" sz="2000" dirty="0"/>
              <a:t>Back to “space force”, adjustments made, estimate down to ~$22,000</a:t>
            </a:r>
          </a:p>
          <a:p>
            <a:r>
              <a:rPr lang="en-US" sz="2000" dirty="0"/>
              <a:t>Request made to capital expenditures spring </a:t>
            </a:r>
            <a:r>
              <a:rPr lang="en-US" sz="2000" dirty="0" smtClean="0"/>
              <a:t>2021</a:t>
            </a:r>
          </a:p>
          <a:p>
            <a:r>
              <a:rPr lang="en-US" sz="2000" dirty="0" smtClean="0"/>
              <a:t>Turned down</a:t>
            </a:r>
          </a:p>
          <a:p>
            <a:r>
              <a:rPr lang="en-US" sz="2000" dirty="0" smtClean="0"/>
              <a:t>Went back to get new estimate</a:t>
            </a:r>
          </a:p>
          <a:p>
            <a:r>
              <a:rPr lang="en-US" sz="2000" dirty="0" smtClean="0"/>
              <a:t>DME will chip in, ? Should function be the same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63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smtClean="0">
                <a:solidFill>
                  <a:srgbClr val="FFFFFF"/>
                </a:solidFill>
              </a:rPr>
              <a:t>  </a:t>
            </a:r>
            <a:r>
              <a:rPr lang="en-US" sz="4000" dirty="0">
                <a:solidFill>
                  <a:srgbClr val="FFFFFF"/>
                </a:solidFill>
              </a:rPr>
              <a:t>Summer Retreat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B427220-B452-4323-B043-37C22E1CA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3154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This year’s projects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EDE3831-E68C-4FEF-8235-8837D7995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590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53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come there isn’t anything about professionalism, gender bias,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4938"/>
            <a:ext cx="5186038" cy="51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0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 at both </a:t>
            </a:r>
            <a:r>
              <a:rPr lang="en-US" dirty="0" err="1" smtClean="0"/>
              <a:t>Mnm</a:t>
            </a:r>
            <a:r>
              <a:rPr lang="en-US" dirty="0" smtClean="0"/>
              <a:t> and Grand Rounds has been poor</a:t>
            </a:r>
          </a:p>
          <a:p>
            <a:pPr lvl="1"/>
            <a:r>
              <a:rPr lang="en-US" dirty="0" smtClean="0"/>
              <a:t>We are still not where we can put everyone in Dana 7</a:t>
            </a:r>
          </a:p>
          <a:p>
            <a:pPr lvl="1"/>
            <a:r>
              <a:rPr lang="en-US" dirty="0" smtClean="0"/>
              <a:t>Even when attending on zoom the black screen and multitasking detracts.</a:t>
            </a:r>
          </a:p>
          <a:p>
            <a:pPr lvl="1"/>
            <a:r>
              <a:rPr lang="en-US" dirty="0" smtClean="0"/>
              <a:t>The lack of block time has put increased pressures to miss conference</a:t>
            </a:r>
          </a:p>
          <a:p>
            <a:pPr lvl="1"/>
            <a:r>
              <a:rPr lang="en-US" dirty="0" smtClean="0"/>
              <a:t>The new CME system has meant we haven’t been able to get CME for </a:t>
            </a:r>
            <a:r>
              <a:rPr lang="en-US" dirty="0" err="1" smtClean="0"/>
              <a:t>mnm</a:t>
            </a:r>
            <a:endParaRPr lang="en-US" dirty="0" smtClean="0"/>
          </a:p>
          <a:p>
            <a:r>
              <a:rPr lang="en-US" dirty="0" smtClean="0"/>
              <a:t>There is an ACGME requirement to attend 75% of core conferences</a:t>
            </a:r>
          </a:p>
          <a:p>
            <a:r>
              <a:rPr lang="en-US" dirty="0" smtClean="0"/>
              <a:t>How do we address given the limitations?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1387E-68D5-48BD-A338-700FF6A0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42" y="484095"/>
            <a:ext cx="3709457" cy="2222849"/>
          </a:xfrm>
          <a:prstGeom prst="rect">
            <a:avLst/>
          </a:prstGeom>
        </p:spPr>
      </p:pic>
      <p:graphicFrame>
        <p:nvGraphicFramePr>
          <p:cNvPr id="4" name="Chart 3" title="2018 Absite Percentil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52462"/>
              </p:ext>
            </p:extLst>
          </p:nvPr>
        </p:nvGraphicFramePr>
        <p:xfrm>
          <a:off x="6509996" y="484095"/>
          <a:ext cx="3978062" cy="239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991753"/>
              </p:ext>
            </p:extLst>
          </p:nvPr>
        </p:nvGraphicFramePr>
        <p:xfrm>
          <a:off x="1450164" y="3607155"/>
          <a:ext cx="4217011" cy="2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996" y="3492057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Resident Performance, Academic Productivity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774317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74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9992" y="531458"/>
            <a:ext cx="6484216" cy="57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52" y="585850"/>
            <a:ext cx="2792070" cy="1678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12" y="585850"/>
            <a:ext cx="3009345" cy="1816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2769" y="2448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012" y="2448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47" y="615727"/>
            <a:ext cx="3049233" cy="1832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358" y="3262764"/>
            <a:ext cx="4584589" cy="27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1300" y="24863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7280" y="61950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0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the discrepancies?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1145589"/>
            <a:ext cx="8311487" cy="1729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256" y="3833199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Rotation Differences have been minimal over 15 months, A has done Breast vs Night Float for B. B did a month of ACS where A did Trauma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A leads B in every category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97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Assists  Comparison to National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0256" y="3833199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MMC Average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044763"/>
              </p:ext>
            </p:extLst>
          </p:nvPr>
        </p:nvGraphicFramePr>
        <p:xfrm>
          <a:off x="2693477" y="402570"/>
          <a:ext cx="6805045" cy="321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474">
                  <a:extLst>
                    <a:ext uri="{9D8B030D-6E8A-4147-A177-3AD203B41FA5}">
                      <a16:colId xmlns:a16="http://schemas.microsoft.com/office/drawing/2014/main" xmlns="" val="4288911483"/>
                    </a:ext>
                  </a:extLst>
                </a:gridCol>
                <a:gridCol w="4113571">
                  <a:extLst>
                    <a:ext uri="{9D8B030D-6E8A-4147-A177-3AD203B41FA5}">
                      <a16:colId xmlns:a16="http://schemas.microsoft.com/office/drawing/2014/main" xmlns="" val="568436599"/>
                    </a:ext>
                  </a:extLst>
                </a:gridCol>
              </a:tblGrid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Percentile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Number of Cases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2747751188"/>
                  </a:ext>
                </a:extLst>
              </a:tr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10th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1330834693"/>
                  </a:ext>
                </a:extLst>
              </a:tr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30th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15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3983663999"/>
                  </a:ext>
                </a:extLst>
              </a:tr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50th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30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3344371314"/>
                  </a:ext>
                </a:extLst>
              </a:tr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70th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51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2224041964"/>
                  </a:ext>
                </a:extLst>
              </a:tr>
              <a:tr h="535879">
                <a:tc>
                  <a:txBody>
                    <a:bodyPr/>
                    <a:lstStyle/>
                    <a:p>
                      <a:r>
                        <a:rPr lang="en-US" sz="2400"/>
                        <a:t>90th</a:t>
                      </a:r>
                    </a:p>
                  </a:txBody>
                  <a:tcPr marL="121791" marR="121791" marT="60895" marB="6089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108</a:t>
                      </a:r>
                    </a:p>
                  </a:txBody>
                  <a:tcPr marL="121791" marR="121791" marT="60895" marB="60895"/>
                </a:tc>
                <a:extLst>
                  <a:ext uri="{0D108BD9-81ED-4DB2-BD59-A6C34878D82A}">
                    <a16:rowId xmlns:a16="http://schemas.microsoft.com/office/drawing/2014/main" xmlns="" val="176625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79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Pass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42" y="2348177"/>
            <a:ext cx="9568115" cy="21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500</Words>
  <Application>Microsoft Office PowerPoint</Application>
  <PresentationFormat>Widescreen</PresentationFormat>
  <Paragraphs>115</Paragraphs>
  <Slides>27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Office Theme</vt:lpstr>
      <vt:lpstr>Annual Program Review</vt:lpstr>
      <vt:lpstr>Agenda</vt:lpstr>
      <vt:lpstr>PowerPoint Presentation</vt:lpstr>
      <vt:lpstr>Resident Performance, Academic Productivity</vt:lpstr>
      <vt:lpstr>PowerPoint Presentation</vt:lpstr>
      <vt:lpstr>PowerPoint Presentation</vt:lpstr>
      <vt:lpstr>Why the discrepancies?</vt:lpstr>
      <vt:lpstr>First Assists  Comparison to National</vt:lpstr>
      <vt:lpstr>Board Pass Rates</vt:lpstr>
      <vt:lpstr>This years QE</vt:lpstr>
      <vt:lpstr>Graduate Survey</vt:lpstr>
      <vt:lpstr>Faculty Performance</vt:lpstr>
      <vt:lpstr>Faculty Performance-Scholarly Activity</vt:lpstr>
      <vt:lpstr>Resident Survey</vt:lpstr>
      <vt:lpstr>Faculty Survey</vt:lpstr>
      <vt:lpstr>Match</vt:lpstr>
      <vt:lpstr>Holistic Review</vt:lpstr>
      <vt:lpstr>Surgical Education Fund</vt:lpstr>
      <vt:lpstr>PowerPoint Presentation</vt:lpstr>
      <vt:lpstr>Second Trial</vt:lpstr>
      <vt:lpstr>PowerPoint Presentation</vt:lpstr>
      <vt:lpstr>SLC Redesign</vt:lpstr>
      <vt:lpstr>  Summer Retreat</vt:lpstr>
      <vt:lpstr>This year’s projects</vt:lpstr>
      <vt:lpstr>How come there isn’t anything about professionalism, gender bias, etc?</vt:lpstr>
      <vt:lpstr>My tips</vt:lpstr>
      <vt:lpstr>Conference engagement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Program Review</dc:title>
  <dc:creator>James Whiting</dc:creator>
  <cp:lastModifiedBy>Whiting, James, MD</cp:lastModifiedBy>
  <cp:revision>81</cp:revision>
  <dcterms:created xsi:type="dcterms:W3CDTF">2019-10-24T10:23:24Z</dcterms:created>
  <dcterms:modified xsi:type="dcterms:W3CDTF">2022-09-20T16:17:21Z</dcterms:modified>
</cp:coreProperties>
</file>